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7" r:id="rId2"/>
    <p:sldId id="256" r:id="rId3"/>
    <p:sldId id="330" r:id="rId4"/>
    <p:sldId id="331" r:id="rId5"/>
    <p:sldId id="332" r:id="rId6"/>
    <p:sldId id="333" r:id="rId7"/>
    <p:sldId id="334" r:id="rId8"/>
    <p:sldId id="314" r:id="rId9"/>
    <p:sldId id="315" r:id="rId10"/>
    <p:sldId id="316" r:id="rId11"/>
    <p:sldId id="321" r:id="rId12"/>
    <p:sldId id="322" r:id="rId13"/>
    <p:sldId id="265" r:id="rId14"/>
    <p:sldId id="270" r:id="rId15"/>
    <p:sldId id="317" r:id="rId16"/>
    <p:sldId id="271" r:id="rId17"/>
    <p:sldId id="272" r:id="rId18"/>
    <p:sldId id="266" r:id="rId19"/>
    <p:sldId id="318" r:id="rId20"/>
    <p:sldId id="320" r:id="rId21"/>
    <p:sldId id="260" r:id="rId22"/>
    <p:sldId id="261" r:id="rId23"/>
    <p:sldId id="267" r:id="rId24"/>
    <p:sldId id="324" r:id="rId25"/>
    <p:sldId id="325" r:id="rId26"/>
    <p:sldId id="273" r:id="rId27"/>
    <p:sldId id="276" r:id="rId28"/>
    <p:sldId id="323" r:id="rId29"/>
    <p:sldId id="277" r:id="rId30"/>
    <p:sldId id="279" r:id="rId31"/>
    <p:sldId id="335" r:id="rId32"/>
    <p:sldId id="336" r:id="rId33"/>
    <p:sldId id="337" r:id="rId34"/>
    <p:sldId id="319" r:id="rId35"/>
    <p:sldId id="326" r:id="rId36"/>
    <p:sldId id="327" r:id="rId37"/>
    <p:sldId id="328" r:id="rId38"/>
    <p:sldId id="32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398" y="-24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F67DC2-7CF4-4B32-96A8-4B578E5C9CCF}" type="datetimeFigureOut">
              <a:rPr lang="en-US" smtClean="0"/>
              <a:t>8/15/2020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B3778-E24F-4B63-B8E1-01748E60AF10}" type="slidenum">
              <a:rPr lang="en-US" smtClean="0"/>
              <a:t>‹#›</a:t>
            </a:fld>
            <a:endParaRPr lang="en-US"/>
          </a:p>
        </p:txBody>
      </p:sp>
    </p:spTree>
    <p:extLst>
      <p:ext uri="{BB962C8B-B14F-4D97-AF65-F5344CB8AC3E}">
        <p14:creationId xmlns:p14="http://schemas.microsoft.com/office/powerpoint/2010/main" val="62673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F1129FEC-30E7-4796-B8DE-9753CF05ECBB}" type="datetimeFigureOut">
              <a:rPr lang="en-US" smtClean="0"/>
              <a:t>8/15/2020</a:t>
            </a:fld>
            <a:endParaRPr lang="en-US"/>
          </a:p>
        </p:txBody>
      </p:sp>
      <p:sp>
        <p:nvSpPr>
          <p:cNvPr id="16" name="Slide Number Placeholder 15"/>
          <p:cNvSpPr>
            <a:spLocks noGrp="1"/>
          </p:cNvSpPr>
          <p:nvPr>
            <p:ph type="sldNum" sz="quarter" idx="11"/>
          </p:nvPr>
        </p:nvSpPr>
        <p:spPr/>
        <p:txBody>
          <a:bodyPr/>
          <a:lstStyle/>
          <a:p>
            <a:fld id="{490B9FFA-4AFB-41D6-AD6B-4DF315CC093C}"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1129FEC-30E7-4796-B8DE-9753CF05ECBB}" type="datetimeFigureOut">
              <a:rPr lang="en-US" smtClean="0"/>
              <a:t>8/15/2020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B9FFA-4AFB-41D6-AD6B-4DF315CC093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1129FEC-30E7-4796-B8DE-9753CF05ECBB}" type="datetimeFigureOut">
              <a:rPr lang="en-US" smtClean="0"/>
              <a:t>8/15/2020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B9FFA-4AFB-41D6-AD6B-4DF315CC093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F1129FEC-30E7-4796-B8DE-9753CF05ECBB}" type="datetimeFigureOut">
              <a:rPr lang="en-US" smtClean="0"/>
              <a:t>8/15/2020</a:t>
            </a:fld>
            <a:endParaRPr lang="en-US"/>
          </a:p>
        </p:txBody>
      </p:sp>
      <p:sp>
        <p:nvSpPr>
          <p:cNvPr id="15" name="Slide Number Placeholder 14"/>
          <p:cNvSpPr>
            <a:spLocks noGrp="1"/>
          </p:cNvSpPr>
          <p:nvPr>
            <p:ph type="sldNum" sz="quarter" idx="15"/>
          </p:nvPr>
        </p:nvSpPr>
        <p:spPr/>
        <p:txBody>
          <a:bodyPr/>
          <a:lstStyle>
            <a:lvl1pPr algn="ctr">
              <a:defRPr/>
            </a:lvl1pPr>
          </a:lstStyle>
          <a:p>
            <a:fld id="{490B9FFA-4AFB-41D6-AD6B-4DF315CC093C}"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1129FEC-30E7-4796-B8DE-9753CF05ECBB}" type="datetimeFigureOut">
              <a:rPr lang="en-US" smtClean="0"/>
              <a:t>8/15/2020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B9FFA-4AFB-41D6-AD6B-4DF315CC093C}"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1129FEC-30E7-4796-B8DE-9753CF05ECBB}" type="datetimeFigureOut">
              <a:rPr lang="en-US" smtClean="0"/>
              <a:t>8/15/2020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B9FFA-4AFB-41D6-AD6B-4DF315CC093C}"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490B9FFA-4AFB-41D6-AD6B-4DF315CC093C}"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F1129FEC-30E7-4796-B8DE-9753CF05ECBB}" type="datetimeFigureOut">
              <a:rPr lang="en-US" smtClean="0"/>
              <a:t>8/15/2020</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1129FEC-30E7-4796-B8DE-9753CF05ECBB}" type="datetimeFigureOut">
              <a:rPr lang="en-US" smtClean="0"/>
              <a:t>8/15/2020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B9FFA-4AFB-41D6-AD6B-4DF315CC093C}"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129FEC-30E7-4796-B8DE-9753CF05ECBB}" type="datetimeFigureOut">
              <a:rPr lang="en-US" smtClean="0"/>
              <a:t>8/15/2020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0B9FFA-4AFB-41D6-AD6B-4DF315CC093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F1129FEC-30E7-4796-B8DE-9753CF05ECBB}" type="datetimeFigureOut">
              <a:rPr lang="en-US" smtClean="0"/>
              <a:t>8/15/2020</a:t>
            </a:fld>
            <a:endParaRPr lang="en-US"/>
          </a:p>
        </p:txBody>
      </p:sp>
      <p:sp>
        <p:nvSpPr>
          <p:cNvPr id="9" name="Slide Number Placeholder 8"/>
          <p:cNvSpPr>
            <a:spLocks noGrp="1"/>
          </p:cNvSpPr>
          <p:nvPr>
            <p:ph type="sldNum" sz="quarter" idx="15"/>
          </p:nvPr>
        </p:nvSpPr>
        <p:spPr/>
        <p:txBody>
          <a:bodyPr/>
          <a:lstStyle/>
          <a:p>
            <a:fld id="{490B9FFA-4AFB-41D6-AD6B-4DF315CC093C}"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F1129FEC-30E7-4796-B8DE-9753CF05ECBB}" type="datetimeFigureOut">
              <a:rPr lang="en-US" smtClean="0"/>
              <a:t>8/15/2020</a:t>
            </a:fld>
            <a:endParaRPr lang="en-US"/>
          </a:p>
        </p:txBody>
      </p:sp>
      <p:sp>
        <p:nvSpPr>
          <p:cNvPr id="9" name="Slide Number Placeholder 8"/>
          <p:cNvSpPr>
            <a:spLocks noGrp="1"/>
          </p:cNvSpPr>
          <p:nvPr>
            <p:ph type="sldNum" sz="quarter" idx="11"/>
          </p:nvPr>
        </p:nvSpPr>
        <p:spPr/>
        <p:txBody>
          <a:bodyPr/>
          <a:lstStyle/>
          <a:p>
            <a:fld id="{490B9FFA-4AFB-41D6-AD6B-4DF315CC093C}"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F1129FEC-30E7-4796-B8DE-9753CF05ECBB}" type="datetimeFigureOut">
              <a:rPr lang="en-US" smtClean="0"/>
              <a:t>8/15/2020</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490B9FFA-4AFB-41D6-AD6B-4DF315CC093C}"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Intro%20Hudson%20Highlands%20presentation.wmv"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arriman%20on%20his%20money.wmv"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Mary%20Harriman.wmv"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43457"/>
            <a:ext cx="7876589" cy="6133544"/>
          </a:xfrm>
          <a:prstGeom prst="rect">
            <a:avLst/>
          </a:prstGeom>
        </p:spPr>
      </p:pic>
    </p:spTree>
    <p:extLst>
      <p:ext uri="{BB962C8B-B14F-4D97-AF65-F5344CB8AC3E}">
        <p14:creationId xmlns:p14="http://schemas.microsoft.com/office/powerpoint/2010/main" val="4847600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828800"/>
          </a:xfrm>
        </p:spPr>
        <p:txBody>
          <a:bodyPr>
            <a:normAutofit/>
          </a:bodyPr>
          <a:lstStyle/>
          <a:p>
            <a:r>
              <a:rPr lang="en-US" dirty="0" smtClean="0"/>
              <a:t>In 1899 the Palisades Interstate Park Commission was Established</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362200"/>
            <a:ext cx="2743200" cy="405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0" y="2438400"/>
            <a:ext cx="4038600" cy="3816429"/>
          </a:xfrm>
          <a:prstGeom prst="rect">
            <a:avLst/>
          </a:prstGeom>
          <a:noFill/>
        </p:spPr>
        <p:txBody>
          <a:bodyPr wrap="square" rtlCol="0">
            <a:spAutoFit/>
          </a:bodyPr>
          <a:lstStyle/>
          <a:p>
            <a:pPr algn="ctr"/>
            <a:r>
              <a:rPr lang="en-US" sz="2800" dirty="0" smtClean="0"/>
              <a:t>George Walbridge Perkins</a:t>
            </a:r>
          </a:p>
          <a:p>
            <a:r>
              <a:rPr lang="en-US" sz="2800" dirty="0" smtClean="0"/>
              <a:t>Appointed the first president of the Palisades Interstate Park Commission from beginning in 1900 until 1920. </a:t>
            </a:r>
            <a:endParaRPr lang="en-US" sz="2400" dirty="0" smtClean="0"/>
          </a:p>
          <a:p>
            <a:endParaRPr lang="en-US" dirty="0"/>
          </a:p>
        </p:txBody>
      </p:sp>
    </p:spTree>
    <p:extLst>
      <p:ext uri="{BB962C8B-B14F-4D97-AF65-F5344CB8AC3E}">
        <p14:creationId xmlns:p14="http://schemas.microsoft.com/office/powerpoint/2010/main" val="16379201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Major William A. Welch, </a:t>
            </a:r>
            <a:r>
              <a:rPr lang="en-US" sz="4000" dirty="0" smtClean="0"/>
              <a:t>Builder of Parks</a:t>
            </a:r>
            <a:endParaRPr lang="en-US" sz="4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28194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733800" y="1524000"/>
            <a:ext cx="5181600" cy="4431983"/>
          </a:xfrm>
          <a:prstGeom prst="rect">
            <a:avLst/>
          </a:prstGeom>
          <a:noFill/>
        </p:spPr>
        <p:txBody>
          <a:bodyPr wrap="square" rtlCol="0">
            <a:spAutoFit/>
          </a:bodyPr>
          <a:lstStyle/>
          <a:p>
            <a:r>
              <a:rPr lang="en-US" sz="2400" dirty="0"/>
              <a:t>Major William A. Welch served in a number of roles at the PIPC between 1912 and 1940. He began as a junior engineer in the Palisades Interstate </a:t>
            </a:r>
            <a:r>
              <a:rPr lang="en-US" sz="2400" dirty="0" smtClean="0"/>
              <a:t>Park, </a:t>
            </a:r>
            <a:r>
              <a:rPr lang="en-US" sz="2400" dirty="0"/>
              <a:t>assisting with drawing and plans primarily for the construction of park facilities </a:t>
            </a:r>
            <a:r>
              <a:rPr lang="en-US" sz="2400" dirty="0" smtClean="0"/>
              <a:t>roads. </a:t>
            </a:r>
            <a:r>
              <a:rPr lang="en-US" sz="2400" dirty="0"/>
              <a:t>Around 1915, he took over responsibilities as Chief Park Engineer and General Manager, serving in this role until his retirement from the PIPC in 1940.</a:t>
            </a:r>
          </a:p>
          <a:p>
            <a:endParaRPr lang="en-US" dirty="0"/>
          </a:p>
        </p:txBody>
      </p:sp>
    </p:spTree>
    <p:extLst>
      <p:ext uri="{BB962C8B-B14F-4D97-AF65-F5344CB8AC3E}">
        <p14:creationId xmlns:p14="http://schemas.microsoft.com/office/powerpoint/2010/main" val="4090607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304800"/>
            <a:ext cx="8229600" cy="4572000"/>
          </a:xfrm>
        </p:spPr>
        <p:txBody>
          <a:bodyPr>
            <a:noAutofit/>
          </a:bodyPr>
          <a:lstStyle/>
          <a:p>
            <a:r>
              <a:rPr lang="en-US" sz="2400" dirty="0"/>
              <a:t>During his time at the PIPC, Major Welch was responsible for the design and construction of nearly all the parks’ major infrastructure, including all the park dams, Seven Lakes Drive, group camp buildings, the Bear Mountain Administration Building, park electrical and water systems, the Storm King Highway, the </a:t>
            </a:r>
            <a:r>
              <a:rPr lang="en-US" sz="2400" dirty="0" err="1"/>
              <a:t>Popolopen</a:t>
            </a:r>
            <a:r>
              <a:rPr lang="en-US" sz="2400" dirty="0"/>
              <a:t> Viaduct, the Bear Mountain Bridge, and more. He was the founder of the Palisades Trail Conference, which became the NY-NJ Trail Conference and helped design and build the first section of the Appalachian Trail and the Long Path. </a:t>
            </a:r>
          </a:p>
          <a:p>
            <a:r>
              <a:rPr lang="en-US" sz="2400" dirty="0"/>
              <a:t>Major Welch is one of the most significant figures in US environmental and outdoor recreational history, yet very few people know his name.</a:t>
            </a:r>
          </a:p>
          <a:p>
            <a:endParaRPr lang="en-US" sz="2400" dirty="0"/>
          </a:p>
        </p:txBody>
      </p:sp>
    </p:spTree>
    <p:extLst>
      <p:ext uri="{BB962C8B-B14F-4D97-AF65-F5344CB8AC3E}">
        <p14:creationId xmlns:p14="http://schemas.microsoft.com/office/powerpoint/2010/main" val="894593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0" y="838200"/>
            <a:ext cx="7543800" cy="1754326"/>
          </a:xfrm>
          <a:prstGeom prst="rect">
            <a:avLst/>
          </a:prstGeom>
        </p:spPr>
        <p:txBody>
          <a:bodyPr wrap="square">
            <a:spAutoFit/>
          </a:bodyPr>
          <a:lstStyle/>
          <a:p>
            <a:r>
              <a:rPr lang="en-US" sz="3600" b="1" dirty="0" smtClean="0"/>
              <a:t>Harriman was an early addition to the Palisades Interstate Park Commission.</a:t>
            </a:r>
            <a:endParaRPr lang="en-US" sz="3600" dirty="0"/>
          </a:p>
        </p:txBody>
      </p:sp>
    </p:spTree>
    <p:extLst>
      <p:ext uri="{BB962C8B-B14F-4D97-AF65-F5344CB8AC3E}">
        <p14:creationId xmlns:p14="http://schemas.microsoft.com/office/powerpoint/2010/main" val="35657278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219200"/>
          </a:xfrm>
        </p:spPr>
        <p:txBody>
          <a:bodyPr>
            <a:normAutofit fontScale="90000"/>
          </a:bodyPr>
          <a:lstStyle/>
          <a:p>
            <a:pPr algn="ctr"/>
            <a:r>
              <a:rPr lang="en-US" b="1" dirty="0" smtClean="0"/>
              <a:t>EH and Mary Harriman </a:t>
            </a:r>
            <a:br>
              <a:rPr lang="en-US" b="1" dirty="0" smtClean="0"/>
            </a:br>
            <a:r>
              <a:rPr lang="en-US" b="1" dirty="0" smtClean="0"/>
              <a:t>create a legacy</a:t>
            </a:r>
            <a:endParaRPr lang="en-US" b="1" dirty="0"/>
          </a:p>
        </p:txBody>
      </p:sp>
      <p:pic>
        <p:nvPicPr>
          <p:cNvPr id="7" name="Picture 6">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790700"/>
            <a:ext cx="3002280" cy="3943904"/>
          </a:xfrm>
          <a:prstGeom prst="rect">
            <a:avLst/>
          </a:prstGeom>
        </p:spPr>
      </p:pic>
      <p:pic>
        <p:nvPicPr>
          <p:cNvPr id="2" name="Picture 1">
            <a:hlinkClick r:id="rId4" action="ppaction://hlinkfile"/>
          </p:cNvPr>
          <p:cNvPicPr>
            <a:picLocks noChangeAspect="1"/>
          </p:cNvPicPr>
          <p:nvPr/>
        </p:nvPicPr>
        <p:blipFill rotWithShape="1">
          <a:blip r:embed="rId5">
            <a:extLst>
              <a:ext uri="{28A0092B-C50C-407E-A947-70E740481C1C}">
                <a14:useLocalDpi xmlns:a14="http://schemas.microsoft.com/office/drawing/2010/main" val="0"/>
              </a:ext>
            </a:extLst>
          </a:blip>
          <a:srcRect l="25631" r="24438"/>
          <a:stretch/>
        </p:blipFill>
        <p:spPr>
          <a:xfrm>
            <a:off x="4886325" y="1666674"/>
            <a:ext cx="2790825" cy="4191955"/>
          </a:xfrm>
          <a:prstGeom prst="rect">
            <a:avLst/>
          </a:prstGeom>
        </p:spPr>
      </p:pic>
    </p:spTree>
    <p:extLst>
      <p:ext uri="{BB962C8B-B14F-4D97-AF65-F5344CB8AC3E}">
        <p14:creationId xmlns:p14="http://schemas.microsoft.com/office/powerpoint/2010/main" val="4035948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p:txBody>
          <a:bodyPr>
            <a:normAutofit fontScale="92500" lnSpcReduction="20000"/>
          </a:bodyPr>
          <a:lstStyle/>
          <a:p>
            <a:r>
              <a:rPr lang="en-US" dirty="0" smtClean="0"/>
              <a:t>A dedication of the commission was held with a who’s who of those contributing including Cleveland Dodge, JP Morgan, Lydia Lawrence and Mary Harriman. Pictured here is W Averell Harriman presenting a check for $1,000,000 as well as the deed to 10,000 acres of land near Arden. </a:t>
            </a:r>
            <a:endParaRPr lang="en-US" dirty="0"/>
          </a:p>
        </p:txBody>
      </p:sp>
      <p:sp>
        <p:nvSpPr>
          <p:cNvPr id="4" name="Title 3"/>
          <p:cNvSpPr>
            <a:spLocks noGrp="1"/>
          </p:cNvSpPr>
          <p:nvPr>
            <p:ph type="title"/>
          </p:nvPr>
        </p:nvSpPr>
        <p:spPr/>
        <p:txBody>
          <a:bodyPr>
            <a:normAutofit/>
          </a:bodyPr>
          <a:lstStyle/>
          <a:p>
            <a:r>
              <a:rPr lang="en-US" sz="4800" dirty="0" smtClean="0"/>
              <a:t>1909</a:t>
            </a:r>
            <a:endParaRPr lang="en-US" sz="4800" dirty="0"/>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23900" y="919162"/>
            <a:ext cx="5715000" cy="479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8139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24000"/>
            <a:ext cx="4268473" cy="3201355"/>
          </a:xfrm>
        </p:spPr>
      </p:pic>
      <p:sp>
        <p:nvSpPr>
          <p:cNvPr id="3" name="Title 2"/>
          <p:cNvSpPr>
            <a:spLocks noGrp="1"/>
          </p:cNvSpPr>
          <p:nvPr>
            <p:ph type="title"/>
          </p:nvPr>
        </p:nvSpPr>
        <p:spPr/>
        <p:txBody>
          <a:bodyPr/>
          <a:lstStyle/>
          <a:p>
            <a:r>
              <a:rPr lang="en-US" dirty="0" smtClean="0"/>
              <a:t>Harriman Expedition to Alaska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733800"/>
            <a:ext cx="3022600" cy="2266950"/>
          </a:xfrm>
          <a:prstGeom prst="rect">
            <a:avLst/>
          </a:prstGeom>
        </p:spPr>
      </p:pic>
      <p:sp>
        <p:nvSpPr>
          <p:cNvPr id="2" name="TextBox 1"/>
          <p:cNvSpPr txBox="1"/>
          <p:nvPr/>
        </p:nvSpPr>
        <p:spPr>
          <a:xfrm>
            <a:off x="5410200" y="1524000"/>
            <a:ext cx="2971800" cy="1754326"/>
          </a:xfrm>
          <a:prstGeom prst="rect">
            <a:avLst/>
          </a:prstGeom>
          <a:noFill/>
        </p:spPr>
        <p:txBody>
          <a:bodyPr wrap="square" rtlCol="0">
            <a:spAutoFit/>
          </a:bodyPr>
          <a:lstStyle/>
          <a:p>
            <a:r>
              <a:rPr lang="en-US" dirty="0" smtClean="0"/>
              <a:t>Prior to the gift of $1,000,000 and 10,000 acres, the Harriman family took a journey that would instill a sense of conservation in them all.</a:t>
            </a:r>
            <a:endParaRPr lang="en-US" dirty="0"/>
          </a:p>
        </p:txBody>
      </p:sp>
    </p:spTree>
    <p:extLst>
      <p:ext uri="{BB962C8B-B14F-4D97-AF65-F5344CB8AC3E}">
        <p14:creationId xmlns:p14="http://schemas.microsoft.com/office/powerpoint/2010/main" val="96834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0"/>
                                        <p:tgtEl>
                                          <p:spTgt spid="5"/>
                                        </p:tgtEl>
                                      </p:cBhvr>
                                    </p:animEffect>
                                    <p:anim calcmode="lin" valueType="num">
                                      <p:cBhvr>
                                        <p:cTn id="8" dur="7500" fill="hold"/>
                                        <p:tgtEl>
                                          <p:spTgt spid="5"/>
                                        </p:tgtEl>
                                        <p:attrNameLst>
                                          <p:attrName>ppt_x</p:attrName>
                                        </p:attrNameLst>
                                      </p:cBhvr>
                                      <p:tavLst>
                                        <p:tav tm="0">
                                          <p:val>
                                            <p:strVal val="#ppt_x"/>
                                          </p:val>
                                        </p:tav>
                                        <p:tav tm="100000">
                                          <p:val>
                                            <p:strVal val="#ppt_x"/>
                                          </p:val>
                                        </p:tav>
                                      </p:tavLst>
                                    </p:anim>
                                    <p:anim calcmode="lin" valueType="num">
                                      <p:cBhvr>
                                        <p:cTn id="9" dur="7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John Burroughs	</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 y="2444065"/>
            <a:ext cx="4038600" cy="3428782"/>
          </a:xfrm>
        </p:spPr>
      </p:pic>
      <p:pic>
        <p:nvPicPr>
          <p:cNvPr id="8" name="Content Placeholder 7"/>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6761" t="4036" r="8487" b="10290"/>
          <a:stretch/>
        </p:blipFill>
        <p:spPr>
          <a:xfrm>
            <a:off x="4895850" y="2724150"/>
            <a:ext cx="3581400" cy="2628900"/>
          </a:xfrm>
        </p:spPr>
      </p:pic>
      <p:sp>
        <p:nvSpPr>
          <p:cNvPr id="5" name="Title 4"/>
          <p:cNvSpPr>
            <a:spLocks noGrp="1"/>
          </p:cNvSpPr>
          <p:nvPr>
            <p:ph type="title"/>
          </p:nvPr>
        </p:nvSpPr>
        <p:spPr>
          <a:xfrm>
            <a:off x="533400" y="381000"/>
            <a:ext cx="8229600" cy="1143000"/>
          </a:xfrm>
        </p:spPr>
        <p:txBody>
          <a:bodyPr>
            <a:normAutofit fontScale="90000"/>
          </a:bodyPr>
          <a:lstStyle/>
          <a:p>
            <a:pPr algn="ctr"/>
            <a:r>
              <a:rPr lang="en-US" dirty="0" smtClean="0"/>
              <a:t/>
            </a:r>
            <a:br>
              <a:rPr lang="en-US" dirty="0" smtClean="0"/>
            </a:br>
            <a:r>
              <a:rPr lang="en-US" dirty="0" smtClean="0"/>
              <a:t>Joining the trip was a group of scientists and Conservationists</a:t>
            </a:r>
            <a:endParaRPr lang="en-US" dirty="0"/>
          </a:p>
        </p:txBody>
      </p:sp>
      <p:sp>
        <p:nvSpPr>
          <p:cNvPr id="6" name="Text Placeholder 5"/>
          <p:cNvSpPr>
            <a:spLocks noGrp="1"/>
          </p:cNvSpPr>
          <p:nvPr>
            <p:ph type="body" idx="3"/>
          </p:nvPr>
        </p:nvSpPr>
        <p:spPr/>
        <p:txBody>
          <a:bodyPr/>
          <a:lstStyle/>
          <a:p>
            <a:r>
              <a:rPr lang="en-US" dirty="0" smtClean="0"/>
              <a:t>John Muir</a:t>
            </a:r>
            <a:endParaRPr lang="en-US" dirty="0"/>
          </a:p>
        </p:txBody>
      </p:sp>
    </p:spTree>
    <p:extLst>
      <p:ext uri="{BB962C8B-B14F-4D97-AF65-F5344CB8AC3E}">
        <p14:creationId xmlns:p14="http://schemas.microsoft.com/office/powerpoint/2010/main" val="620948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1913 The Land is open to the young for camping </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6684" y="1524000"/>
            <a:ext cx="6570631" cy="4572000"/>
          </a:xfrm>
        </p:spPr>
      </p:pic>
    </p:spTree>
    <p:extLst>
      <p:ext uri="{BB962C8B-B14F-4D97-AF65-F5344CB8AC3E}">
        <p14:creationId xmlns:p14="http://schemas.microsoft.com/office/powerpoint/2010/main" val="27586425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1915 Bear Mountain Inn Opens</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676400"/>
            <a:ext cx="6400800" cy="4244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9865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57600"/>
            <a:ext cx="8305800" cy="976532"/>
          </a:xfrm>
        </p:spPr>
        <p:txBody>
          <a:bodyPr/>
          <a:lstStyle/>
          <a:p>
            <a:r>
              <a:rPr lang="en-US" sz="7200" dirty="0" smtClean="0"/>
              <a:t>History of Harriman State Park</a:t>
            </a:r>
            <a:endParaRPr lang="en-US" sz="7200" dirty="0"/>
          </a:p>
        </p:txBody>
      </p:sp>
    </p:spTree>
    <p:extLst>
      <p:ext uri="{BB962C8B-B14F-4D97-AF65-F5344CB8AC3E}">
        <p14:creationId xmlns:p14="http://schemas.microsoft.com/office/powerpoint/2010/main" val="34874862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a:bodyPr>
          <a:lstStyle/>
          <a:p>
            <a:r>
              <a:rPr lang="en-US" dirty="0"/>
              <a:t>As the centerpiece of a unique park system that stretches from the edge of New York City through the Hudson Valley, the Bear Mountain Inn was declared by The American Architect to be one of the “finest examples of rustic Adirondack architecture in America” upon its opening in 1915.</a:t>
            </a:r>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304800"/>
            <a:ext cx="4059238" cy="268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334" y="3276600"/>
            <a:ext cx="4236804"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0885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057" t="4524" r="2786" b="8572"/>
          <a:stretch/>
        </p:blipFill>
        <p:spPr>
          <a:xfrm>
            <a:off x="1447800" y="1447800"/>
            <a:ext cx="6139543" cy="4545504"/>
          </a:xfrm>
          <a:prstGeom prst="roundRect">
            <a:avLst/>
          </a:prstGeom>
        </p:spPr>
      </p:pic>
      <p:sp>
        <p:nvSpPr>
          <p:cNvPr id="3" name="Title 2"/>
          <p:cNvSpPr>
            <a:spLocks noGrp="1"/>
          </p:cNvSpPr>
          <p:nvPr>
            <p:ph type="title"/>
          </p:nvPr>
        </p:nvSpPr>
        <p:spPr/>
        <p:txBody>
          <a:bodyPr>
            <a:normAutofit fontScale="90000"/>
          </a:bodyPr>
          <a:lstStyle/>
          <a:p>
            <a:r>
              <a:rPr lang="en-US" dirty="0" smtClean="0"/>
              <a:t>Boy and Girl Scouts were brand new…</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95400"/>
            <a:ext cx="54387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26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Lake Stahahe	</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597897"/>
            <a:ext cx="4038600" cy="3121118"/>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9788" y="2598088"/>
            <a:ext cx="4038600" cy="3120736"/>
          </a:xfrm>
        </p:spPr>
      </p:pic>
      <p:sp>
        <p:nvSpPr>
          <p:cNvPr id="5" name="Title 4"/>
          <p:cNvSpPr>
            <a:spLocks noGrp="1"/>
          </p:cNvSpPr>
          <p:nvPr>
            <p:ph type="title"/>
          </p:nvPr>
        </p:nvSpPr>
        <p:spPr/>
        <p:txBody>
          <a:bodyPr/>
          <a:lstStyle/>
          <a:p>
            <a:r>
              <a:rPr lang="en-US" dirty="0" smtClean="0"/>
              <a:t>Boy Scouts were establishing camps</a:t>
            </a:r>
            <a:endParaRPr lang="en-US" dirty="0"/>
          </a:p>
        </p:txBody>
      </p:sp>
      <p:sp>
        <p:nvSpPr>
          <p:cNvPr id="6" name="Text Placeholder 5"/>
          <p:cNvSpPr>
            <a:spLocks noGrp="1"/>
          </p:cNvSpPr>
          <p:nvPr>
            <p:ph type="body" idx="3"/>
          </p:nvPr>
        </p:nvSpPr>
        <p:spPr/>
        <p:txBody>
          <a:bodyPr/>
          <a:lstStyle/>
          <a:p>
            <a:r>
              <a:rPr lang="en-US" dirty="0" smtClean="0"/>
              <a:t>Lake Kanawauke</a:t>
            </a:r>
            <a:endParaRPr lang="en-US" dirty="0"/>
          </a:p>
        </p:txBody>
      </p:sp>
    </p:spTree>
    <p:extLst>
      <p:ext uri="{BB962C8B-B14F-4D97-AF65-F5344CB8AC3E}">
        <p14:creationId xmlns:p14="http://schemas.microsoft.com/office/powerpoint/2010/main" val="134699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2629" y="1524000"/>
            <a:ext cx="6738741" cy="4572000"/>
          </a:xfrm>
        </p:spPr>
      </p:pic>
      <p:sp>
        <p:nvSpPr>
          <p:cNvPr id="3" name="Title 2"/>
          <p:cNvSpPr>
            <a:spLocks noGrp="1"/>
          </p:cNvSpPr>
          <p:nvPr>
            <p:ph type="title"/>
          </p:nvPr>
        </p:nvSpPr>
        <p:spPr/>
        <p:txBody>
          <a:bodyPr>
            <a:normAutofit fontScale="90000"/>
          </a:bodyPr>
          <a:lstStyle/>
          <a:p>
            <a:pPr algn="ctr"/>
            <a:r>
              <a:rPr lang="en-US" b="1" dirty="0" smtClean="0"/>
              <a:t>Boy Scout Headquarters Lake Kanawauke</a:t>
            </a:r>
            <a:endParaRPr lang="en-US" b="1" dirty="0"/>
          </a:p>
        </p:txBody>
      </p:sp>
    </p:spTree>
    <p:extLst>
      <p:ext uri="{BB962C8B-B14F-4D97-AF65-F5344CB8AC3E}">
        <p14:creationId xmlns:p14="http://schemas.microsoft.com/office/powerpoint/2010/main" val="10020169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2599" y="1524000"/>
            <a:ext cx="5858801" cy="4572000"/>
          </a:xfrm>
        </p:spPr>
      </p:pic>
      <p:sp>
        <p:nvSpPr>
          <p:cNvPr id="3" name="Title 2"/>
          <p:cNvSpPr>
            <a:spLocks noGrp="1"/>
          </p:cNvSpPr>
          <p:nvPr>
            <p:ph type="title"/>
          </p:nvPr>
        </p:nvSpPr>
        <p:spPr/>
        <p:txBody>
          <a:bodyPr>
            <a:normAutofit fontScale="90000"/>
          </a:bodyPr>
          <a:lstStyle/>
          <a:p>
            <a:r>
              <a:rPr lang="en-US" dirty="0" smtClean="0"/>
              <a:t>1919 Uncle Bennie and the Regional Nature Museums</a:t>
            </a:r>
            <a:endParaRPr lang="en-US" dirty="0"/>
          </a:p>
        </p:txBody>
      </p:sp>
    </p:spTree>
    <p:extLst>
      <p:ext uri="{BB962C8B-B14F-4D97-AF65-F5344CB8AC3E}">
        <p14:creationId xmlns:p14="http://schemas.microsoft.com/office/powerpoint/2010/main" val="546824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corner dedicated to nature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3436" y="2057400"/>
            <a:ext cx="5977128" cy="4224528"/>
          </a:xfrm>
          <a:prstGeom prst="rect">
            <a:avLst/>
          </a:prstGeom>
        </p:spPr>
      </p:pic>
    </p:spTree>
    <p:extLst>
      <p:ext uri="{BB962C8B-B14F-4D97-AF65-F5344CB8AC3E}">
        <p14:creationId xmlns:p14="http://schemas.microsoft.com/office/powerpoint/2010/main" val="31739657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By now thousands were in camp every summer</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410643"/>
            <a:ext cx="4059238" cy="2798713"/>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00600" y="1524000"/>
            <a:ext cx="3831336" cy="4038600"/>
          </a:xfrm>
        </p:spPr>
      </p:pic>
    </p:spTree>
    <p:extLst>
      <p:ext uri="{BB962C8B-B14F-4D97-AF65-F5344CB8AC3E}">
        <p14:creationId xmlns:p14="http://schemas.microsoft.com/office/powerpoint/2010/main" val="34274506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1524000"/>
            <a:ext cx="5791200" cy="4572000"/>
          </a:xfrm>
        </p:spPr>
      </p:pic>
      <p:sp>
        <p:nvSpPr>
          <p:cNvPr id="3" name="Title 2"/>
          <p:cNvSpPr>
            <a:spLocks noGrp="1"/>
          </p:cNvSpPr>
          <p:nvPr>
            <p:ph type="title"/>
          </p:nvPr>
        </p:nvSpPr>
        <p:spPr/>
        <p:txBody>
          <a:bodyPr>
            <a:normAutofit fontScale="90000"/>
          </a:bodyPr>
          <a:lstStyle/>
          <a:p>
            <a:r>
              <a:rPr lang="en-US" dirty="0" smtClean="0"/>
              <a:t>1925 Frank Lutz designs a Nature Trail</a:t>
            </a:r>
            <a:endParaRPr lang="en-US" dirty="0"/>
          </a:p>
        </p:txBody>
      </p:sp>
    </p:spTree>
    <p:extLst>
      <p:ext uri="{BB962C8B-B14F-4D97-AF65-F5344CB8AC3E}">
        <p14:creationId xmlns:p14="http://schemas.microsoft.com/office/powerpoint/2010/main" val="18123457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6800" y="2275001"/>
            <a:ext cx="3962400" cy="4247317"/>
          </a:xfrm>
          <a:prstGeom prst="rect">
            <a:avLst/>
          </a:prstGeom>
        </p:spPr>
        <p:txBody>
          <a:bodyPr wrap="square">
            <a:spAutoFit/>
          </a:bodyPr>
          <a:lstStyle/>
          <a:p>
            <a:r>
              <a:rPr lang="en-US" dirty="0" smtClean="0"/>
              <a:t>Lutz </a:t>
            </a:r>
            <a:r>
              <a:rPr lang="en-US" dirty="0"/>
              <a:t>developed a trail around the station and posted small signs to identify interesting trees, plants, insect haunts, and other natural features. In so doing, he created the first nature trail in the United States. In 1926 Lutz transplanted his educational techniques and scientific interest to Bear Mountain by establishing the Trailside Museum in cooperation with the American Museum of Natural History. The Trailside Museum and Wildlife Center remains a significant asset for the PIPC.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 y="3124200"/>
            <a:ext cx="3886200" cy="3017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18506" y="336009"/>
            <a:ext cx="7581900" cy="1938992"/>
          </a:xfrm>
          <a:prstGeom prst="rect">
            <a:avLst/>
          </a:prstGeom>
        </p:spPr>
        <p:txBody>
          <a:bodyPr wrap="square">
            <a:spAutoFit/>
          </a:bodyPr>
          <a:lstStyle/>
          <a:p>
            <a:r>
              <a:rPr lang="en-US" sz="2400" dirty="0" smtClean="0"/>
              <a:t>The </a:t>
            </a:r>
            <a:r>
              <a:rPr lang="en-US" sz="2400" dirty="0"/>
              <a:t>first nature trail in the United States was created </a:t>
            </a:r>
            <a:r>
              <a:rPr lang="en-US" sz="2400" dirty="0" smtClean="0"/>
              <a:t>in 1925 at </a:t>
            </a:r>
            <a:r>
              <a:rPr lang="en-US" sz="2400" dirty="0"/>
              <a:t>Harriman State Park's Station for the Study of Insects, established by Dr. Frank E Lutz of the American Museum of Natural History in cooperation with the Palisades Interstate Park.</a:t>
            </a:r>
          </a:p>
        </p:txBody>
      </p:sp>
    </p:spTree>
    <p:extLst>
      <p:ext uri="{BB962C8B-B14F-4D97-AF65-F5344CB8AC3E}">
        <p14:creationId xmlns:p14="http://schemas.microsoft.com/office/powerpoint/2010/main" val="26079592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2590800"/>
            <a:ext cx="1981200" cy="2225040"/>
          </a:xfrm>
        </p:spPr>
      </p:pic>
      <p:sp>
        <p:nvSpPr>
          <p:cNvPr id="3" name="Title 2"/>
          <p:cNvSpPr>
            <a:spLocks noGrp="1"/>
          </p:cNvSpPr>
          <p:nvPr>
            <p:ph type="title"/>
          </p:nvPr>
        </p:nvSpPr>
        <p:spPr>
          <a:xfrm>
            <a:off x="533400" y="914400"/>
            <a:ext cx="8229600" cy="1219200"/>
          </a:xfrm>
        </p:spPr>
        <p:txBody>
          <a:bodyPr>
            <a:normAutofit fontScale="90000"/>
          </a:bodyPr>
          <a:lstStyle/>
          <a:p>
            <a:r>
              <a:rPr lang="en-US" dirty="0" smtClean="0"/>
              <a:t>Trailside Museum and Wildlife Center opens in 1927William </a:t>
            </a:r>
            <a:r>
              <a:rPr lang="en-US" dirty="0" err="1" smtClean="0"/>
              <a:t>Carr</a:t>
            </a:r>
            <a:r>
              <a:rPr lang="en-US" dirty="0" smtClean="0"/>
              <a:t> – Director of Trailside</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759"/>
          <a:stretch/>
        </p:blipFill>
        <p:spPr>
          <a:xfrm>
            <a:off x="3124200" y="2438400"/>
            <a:ext cx="5080000" cy="3348842"/>
          </a:xfrm>
          <a:prstGeom prst="rect">
            <a:avLst/>
          </a:prstGeom>
        </p:spPr>
      </p:pic>
    </p:spTree>
    <p:extLst>
      <p:ext uri="{BB962C8B-B14F-4D97-AF65-F5344CB8AC3E}">
        <p14:creationId xmlns:p14="http://schemas.microsoft.com/office/powerpoint/2010/main" val="347278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there was a park</a:t>
            </a:r>
            <a:endParaRPr lang="en-US" dirty="0"/>
          </a:p>
        </p:txBody>
      </p:sp>
      <p:sp>
        <p:nvSpPr>
          <p:cNvPr id="3" name="Content Placeholder 2"/>
          <p:cNvSpPr>
            <a:spLocks noGrp="1"/>
          </p:cNvSpPr>
          <p:nvPr>
            <p:ph sz="half" idx="1"/>
          </p:nvPr>
        </p:nvSpPr>
        <p:spPr/>
        <p:txBody>
          <a:bodyPr>
            <a:normAutofit fontScale="92500"/>
          </a:bodyPr>
          <a:lstStyle/>
          <a:p>
            <a:r>
              <a:rPr lang="en-US" dirty="0" smtClean="0"/>
              <a:t>Native Americans of Algonquian cultural linage.</a:t>
            </a:r>
          </a:p>
          <a:p>
            <a:r>
              <a:rPr lang="en-US" dirty="0" smtClean="0"/>
              <a:t>Lenape-Delaware</a:t>
            </a:r>
          </a:p>
          <a:p>
            <a:r>
              <a:rPr lang="en-US" dirty="0" smtClean="0"/>
              <a:t>Woodcutters and Coaler's cabins. </a:t>
            </a:r>
          </a:p>
          <a:p>
            <a:r>
              <a:rPr lang="en-US" dirty="0" smtClean="0"/>
              <a:t>Ironworkers and mines worked for nearly 100 years</a:t>
            </a:r>
          </a:p>
          <a:p>
            <a:r>
              <a:rPr lang="en-US" dirty="0" smtClean="0"/>
              <a:t>Found often are musket balls, buttons and other revolutionary debris</a:t>
            </a:r>
            <a:endParaRPr lang="en-US" dirty="0"/>
          </a:p>
        </p:txBody>
      </p:sp>
      <p:sp>
        <p:nvSpPr>
          <p:cNvPr id="4" name="Content Placeholder 3"/>
          <p:cNvSpPr>
            <a:spLocks noGrp="1"/>
          </p:cNvSpPr>
          <p:nvPr>
            <p:ph sz="half" idx="2"/>
          </p:nvPr>
        </p:nvSpPr>
        <p:spPr/>
        <p:txBody>
          <a:bodyPr>
            <a:normAutofit fontScale="92500"/>
          </a:bodyPr>
          <a:lstStyle/>
          <a:p>
            <a:r>
              <a:rPr lang="en-US" dirty="0" smtClean="0"/>
              <a:t>The Battle of Fort Montgomery, Battle of Stony Point and more forged the trails that are currently used today.</a:t>
            </a:r>
          </a:p>
          <a:p>
            <a:r>
              <a:rPr lang="en-US" dirty="0" smtClean="0"/>
              <a:t>Furnaces for forging metals</a:t>
            </a:r>
          </a:p>
          <a:p>
            <a:r>
              <a:rPr lang="en-US" dirty="0" smtClean="0"/>
              <a:t>Homes to nearly 2,200 people eventually displaced by the park agreement</a:t>
            </a:r>
            <a:endParaRPr lang="en-US" dirty="0"/>
          </a:p>
        </p:txBody>
      </p:sp>
    </p:spTree>
    <p:extLst>
      <p:ext uri="{BB962C8B-B14F-4D97-AF65-F5344CB8AC3E}">
        <p14:creationId xmlns:p14="http://schemas.microsoft.com/office/powerpoint/2010/main" val="605440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Trailside the Early Years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173" y="1524000"/>
            <a:ext cx="5893653" cy="4572000"/>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999" y="1524000"/>
            <a:ext cx="6921113" cy="4811268"/>
          </a:xfrm>
          <a:prstGeom prst="rect">
            <a:avLst/>
          </a:prstGeom>
        </p:spPr>
      </p:pic>
    </p:spTree>
    <p:extLst>
      <p:ext uri="{BB962C8B-B14F-4D97-AF65-F5344CB8AC3E}">
        <p14:creationId xmlns:p14="http://schemas.microsoft.com/office/powerpoint/2010/main" val="216648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219200"/>
          </a:xfrm>
        </p:spPr>
        <p:txBody>
          <a:bodyPr>
            <a:normAutofit/>
          </a:bodyPr>
          <a:lstStyle/>
          <a:p>
            <a:r>
              <a:rPr lang="en-US" dirty="0" smtClean="0"/>
              <a:t>CCC</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924" y="1162050"/>
            <a:ext cx="3901440" cy="195072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940" y="662940"/>
            <a:ext cx="3388424" cy="4899660"/>
          </a:xfrm>
          <a:prstGeom prst="rect">
            <a:avLst/>
          </a:prstGeom>
        </p:spPr>
      </p:pic>
      <p:sp>
        <p:nvSpPr>
          <p:cNvPr id="14" name="TextBox 13"/>
          <p:cNvSpPr txBox="1"/>
          <p:nvPr/>
        </p:nvSpPr>
        <p:spPr>
          <a:xfrm>
            <a:off x="175458" y="3123271"/>
            <a:ext cx="4800600" cy="3477875"/>
          </a:xfrm>
          <a:prstGeom prst="rect">
            <a:avLst/>
          </a:prstGeom>
          <a:noFill/>
        </p:spPr>
        <p:txBody>
          <a:bodyPr wrap="square" rtlCol="0">
            <a:spAutoFit/>
          </a:bodyPr>
          <a:lstStyle/>
          <a:p>
            <a:r>
              <a:rPr lang="en-US" sz="2000" b="1" dirty="0" smtClean="0"/>
              <a:t>I propose to create the CCC to be used in complex work, not interfering with normal employment and confining itself to forestry to the prevention or soil erosion, flood control, and similar projects. I call your attention to the fact that this type of work is definite, practical value, not only through the preservation of great present financial loss but also as a means of creation a future national wealth.</a:t>
            </a:r>
            <a:endParaRPr lang="en-US" sz="2000" b="1" dirty="0"/>
          </a:p>
        </p:txBody>
      </p:sp>
    </p:spTree>
    <p:extLst>
      <p:ext uri="{BB962C8B-B14F-4D97-AF65-F5344CB8AC3E}">
        <p14:creationId xmlns:p14="http://schemas.microsoft.com/office/powerpoint/2010/main" val="34563775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4038600" cy="3158185"/>
          </a:xfrm>
          <a:prstGeom prst="rect">
            <a:avLst/>
          </a:prstGeom>
        </p:spPr>
      </p:pic>
      <p:sp>
        <p:nvSpPr>
          <p:cNvPr id="4" name="TextBox 3"/>
          <p:cNvSpPr txBox="1"/>
          <p:nvPr/>
        </p:nvSpPr>
        <p:spPr>
          <a:xfrm>
            <a:off x="4572000" y="381000"/>
            <a:ext cx="3962400" cy="6001643"/>
          </a:xfrm>
          <a:prstGeom prst="rect">
            <a:avLst/>
          </a:prstGeom>
          <a:noFill/>
        </p:spPr>
        <p:txBody>
          <a:bodyPr wrap="square" rtlCol="0">
            <a:spAutoFit/>
          </a:bodyPr>
          <a:lstStyle/>
          <a:p>
            <a:r>
              <a:rPr lang="en-US" sz="2400" dirty="0" smtClean="0"/>
              <a:t>Each camp was located wherever work was to be performed up to 200 men were assigned to a temporary community that included staff quarters, medical dispensary, mess hall, recreation hall, offices and tool rooms. There were blacksmiths and motor pool garages.</a:t>
            </a:r>
          </a:p>
          <a:p>
            <a:r>
              <a:rPr lang="en-US" sz="2400" dirty="0" smtClean="0"/>
              <a:t>The goal was to educate and train, learn the lay of the land and be ready to be a member of working society with skills to boot.</a:t>
            </a:r>
            <a:endParaRPr lang="en-US" sz="2400" dirty="0"/>
          </a:p>
        </p:txBody>
      </p:sp>
    </p:spTree>
    <p:extLst>
      <p:ext uri="{BB962C8B-B14F-4D97-AF65-F5344CB8AC3E}">
        <p14:creationId xmlns:p14="http://schemas.microsoft.com/office/powerpoint/2010/main" val="18168375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33400"/>
            <a:ext cx="5096800" cy="5753100"/>
          </a:xfrm>
          <a:prstGeom prst="rect">
            <a:avLst/>
          </a:prstGeom>
        </p:spPr>
      </p:pic>
      <p:sp>
        <p:nvSpPr>
          <p:cNvPr id="3" name="TextBox 2"/>
          <p:cNvSpPr txBox="1"/>
          <p:nvPr/>
        </p:nvSpPr>
        <p:spPr>
          <a:xfrm>
            <a:off x="6096000" y="1447800"/>
            <a:ext cx="4953000" cy="1477328"/>
          </a:xfrm>
          <a:prstGeom prst="rect">
            <a:avLst/>
          </a:prstGeom>
          <a:noFill/>
        </p:spPr>
        <p:txBody>
          <a:bodyPr wrap="square" rtlCol="0">
            <a:spAutoFit/>
          </a:bodyPr>
          <a:lstStyle/>
          <a:p>
            <a:r>
              <a:rPr lang="en-US" sz="5400" dirty="0" smtClean="0"/>
              <a:t>WCC-</a:t>
            </a:r>
          </a:p>
          <a:p>
            <a:r>
              <a:rPr lang="en-US" sz="3600" dirty="0" smtClean="0"/>
              <a:t>She-She-She</a:t>
            </a:r>
            <a:endParaRPr lang="en-US" sz="3600" dirty="0"/>
          </a:p>
        </p:txBody>
      </p:sp>
    </p:spTree>
    <p:extLst>
      <p:ext uri="{BB962C8B-B14F-4D97-AF65-F5344CB8AC3E}">
        <p14:creationId xmlns:p14="http://schemas.microsoft.com/office/powerpoint/2010/main" val="18236331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1930’s </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4121647"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0" y="2072935"/>
            <a:ext cx="3505200" cy="4031873"/>
          </a:xfrm>
          <a:prstGeom prst="rect">
            <a:avLst/>
          </a:prstGeom>
          <a:noFill/>
        </p:spPr>
        <p:txBody>
          <a:bodyPr wrap="square" rtlCol="0">
            <a:spAutoFit/>
          </a:bodyPr>
          <a:lstStyle/>
          <a:p>
            <a:r>
              <a:rPr lang="en-US" sz="3200" dirty="0" smtClean="0"/>
              <a:t>Rockefeller family continue to give, land that is now the Rockefeller Lookout. Connecting more of the greenway of the Hudson.</a:t>
            </a:r>
            <a:endParaRPr lang="en-US" sz="3200" dirty="0"/>
          </a:p>
        </p:txBody>
      </p:sp>
    </p:spTree>
    <p:extLst>
      <p:ext uri="{BB962C8B-B14F-4D97-AF65-F5344CB8AC3E}">
        <p14:creationId xmlns:p14="http://schemas.microsoft.com/office/powerpoint/2010/main" val="26342467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 </a:t>
            </a:r>
            <a:r>
              <a:rPr lang="en-US" dirty="0" smtClean="0"/>
              <a:t>The Palisades Interstate Parkway is a </a:t>
            </a:r>
            <a:r>
              <a:rPr lang="en-US" dirty="0"/>
              <a:t>scenic 42-mile ride from the George Washington Bridge to the Bear Mountain Bridge.</a:t>
            </a:r>
          </a:p>
        </p:txBody>
      </p:sp>
      <p:sp>
        <p:nvSpPr>
          <p:cNvPr id="3" name="Title 2"/>
          <p:cNvSpPr>
            <a:spLocks noGrp="1"/>
          </p:cNvSpPr>
          <p:nvPr>
            <p:ph type="title"/>
          </p:nvPr>
        </p:nvSpPr>
        <p:spPr/>
        <p:txBody>
          <a:bodyPr/>
          <a:lstStyle/>
          <a:p>
            <a:r>
              <a:rPr lang="en-US" dirty="0" smtClean="0"/>
              <a:t>1958 Dedication of the Parkway</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124200"/>
            <a:ext cx="24003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895600"/>
            <a:ext cx="244792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4700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1980 Storm King</a:t>
            </a:r>
            <a:endParaRPr lang="en-US" dirty="0"/>
          </a:p>
        </p:txBody>
      </p:sp>
      <p:sp>
        <p:nvSpPr>
          <p:cNvPr id="4" name="Content Placeholder 3"/>
          <p:cNvSpPr>
            <a:spLocks noGrp="1"/>
          </p:cNvSpPr>
          <p:nvPr>
            <p:ph sz="half" idx="2"/>
          </p:nvPr>
        </p:nvSpPr>
        <p:spPr/>
        <p:txBody>
          <a:bodyPr/>
          <a:lstStyle/>
          <a:p>
            <a:r>
              <a:rPr lang="en-US" dirty="0" smtClean="0"/>
              <a:t>Storm King  Mountain land totaling 1,888 acres was donated by the Calvin W. </a:t>
            </a:r>
            <a:r>
              <a:rPr lang="en-US" dirty="0" err="1" smtClean="0"/>
              <a:t>Stillman</a:t>
            </a:r>
            <a:r>
              <a:rPr lang="en-US" dirty="0" smtClean="0"/>
              <a:t> family in a formal agreement.</a:t>
            </a:r>
            <a:endParaRPr lang="en-US" dirty="0"/>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4441549"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27804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1986</a:t>
            </a:r>
            <a:endParaRPr lang="en-US" dirty="0"/>
          </a:p>
        </p:txBody>
      </p:sp>
      <p:sp>
        <p:nvSpPr>
          <p:cNvPr id="3" name="Content Placeholder 2"/>
          <p:cNvSpPr>
            <a:spLocks noGrp="1"/>
          </p:cNvSpPr>
          <p:nvPr>
            <p:ph sz="half" idx="1"/>
          </p:nvPr>
        </p:nvSpPr>
        <p:spPr>
          <a:xfrm>
            <a:off x="457200" y="1524000"/>
            <a:ext cx="7696200" cy="4572000"/>
          </a:xfrm>
        </p:spPr>
        <p:txBody>
          <a:bodyPr>
            <a:normAutofit/>
          </a:bodyPr>
          <a:lstStyle/>
          <a:p>
            <a:r>
              <a:rPr lang="en-US" dirty="0" err="1"/>
              <a:t>Minnewaska</a:t>
            </a:r>
            <a:r>
              <a:rPr lang="en-US" dirty="0"/>
              <a:t> after a 17-year effort, and numerous individuals and organizations rallying, formally became </a:t>
            </a:r>
            <a:r>
              <a:rPr lang="en-US" dirty="0" err="1"/>
              <a:t>Minnewaska</a:t>
            </a:r>
            <a:r>
              <a:rPr lang="en-US" dirty="0"/>
              <a:t> State Park, encompassing 13,000 acres. </a:t>
            </a:r>
          </a:p>
        </p:txBody>
      </p:sp>
      <p:pic>
        <p:nvPicPr>
          <p:cNvPr id="614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447800" y="3200400"/>
            <a:ext cx="5687219" cy="3199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21461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1998 </a:t>
            </a:r>
            <a:endParaRPr lang="en-US" dirty="0"/>
          </a:p>
        </p:txBody>
      </p:sp>
      <p:sp>
        <p:nvSpPr>
          <p:cNvPr id="3" name="Content Placeholder 2"/>
          <p:cNvSpPr>
            <a:spLocks noGrp="1"/>
          </p:cNvSpPr>
          <p:nvPr>
            <p:ph sz="half" idx="1"/>
          </p:nvPr>
        </p:nvSpPr>
        <p:spPr/>
        <p:txBody>
          <a:bodyPr/>
          <a:lstStyle/>
          <a:p>
            <a:r>
              <a:rPr lang="en-US" dirty="0"/>
              <a:t>Sterling Forest’s 16,380 acres was permanently protected, officially signed into PIP property.</a:t>
            </a:r>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9857" y="3886200"/>
            <a:ext cx="7579743" cy="1695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1735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Native Americans/ Revolutionary War</a:t>
            </a:r>
            <a:endParaRPr lang="en-US"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302050"/>
            <a:ext cx="4059238" cy="3015899"/>
          </a:xfrm>
        </p:spPr>
      </p:pic>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293038"/>
            <a:ext cx="4059238" cy="3033923"/>
          </a:xfrm>
        </p:spPr>
      </p:pic>
    </p:spTree>
    <p:extLst>
      <p:ext uri="{BB962C8B-B14F-4D97-AF65-F5344CB8AC3E}">
        <p14:creationId xmlns:p14="http://schemas.microsoft.com/office/powerpoint/2010/main" val="757726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Squatters and Furnaces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676867"/>
            <a:ext cx="4059238" cy="4266266"/>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328254"/>
            <a:ext cx="4059238" cy="2963492"/>
          </a:xfrm>
        </p:spPr>
      </p:pic>
    </p:spTree>
    <p:extLst>
      <p:ext uri="{BB962C8B-B14F-4D97-AF65-F5344CB8AC3E}">
        <p14:creationId xmlns:p14="http://schemas.microsoft.com/office/powerpoint/2010/main" val="18016115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Schools and General Stores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316899"/>
            <a:ext cx="4059238" cy="298620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335010"/>
            <a:ext cx="4059238" cy="2949980"/>
          </a:xfrm>
        </p:spPr>
      </p:pic>
    </p:spTree>
    <p:extLst>
      <p:ext uri="{BB962C8B-B14F-4D97-AF65-F5344CB8AC3E}">
        <p14:creationId xmlns:p14="http://schemas.microsoft.com/office/powerpoint/2010/main" val="3362033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 John’s in the Wilderness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0542" y="1524000"/>
            <a:ext cx="6802915" cy="4572000"/>
          </a:xfrm>
        </p:spPr>
      </p:pic>
    </p:spTree>
    <p:extLst>
      <p:ext uri="{BB962C8B-B14F-4D97-AF65-F5344CB8AC3E}">
        <p14:creationId xmlns:p14="http://schemas.microsoft.com/office/powerpoint/2010/main" val="16589784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Governors</a:t>
            </a:r>
            <a:endParaRPr lang="en-US" dirty="0"/>
          </a:p>
        </p:txBody>
      </p:sp>
      <p:pic>
        <p:nvPicPr>
          <p:cNvPr id="102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68514" y="1524000"/>
            <a:ext cx="309111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24400" y="1219201"/>
            <a:ext cx="2951922"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85800" y="5562600"/>
            <a:ext cx="2971800" cy="381000"/>
          </a:xfrm>
          <a:prstGeom prst="rect">
            <a:avLst/>
          </a:prstGeom>
          <a:noFill/>
        </p:spPr>
        <p:txBody>
          <a:bodyPr wrap="square" rtlCol="0">
            <a:spAutoFit/>
          </a:bodyPr>
          <a:lstStyle/>
          <a:p>
            <a:r>
              <a:rPr lang="en-US" dirty="0" smtClean="0"/>
              <a:t>Theodore Roosevelt</a:t>
            </a:r>
            <a:endParaRPr lang="en-US" dirty="0"/>
          </a:p>
        </p:txBody>
      </p:sp>
      <p:sp>
        <p:nvSpPr>
          <p:cNvPr id="7" name="TextBox 6"/>
          <p:cNvSpPr txBox="1"/>
          <p:nvPr/>
        </p:nvSpPr>
        <p:spPr>
          <a:xfrm>
            <a:off x="4953000" y="5562600"/>
            <a:ext cx="2743200" cy="369332"/>
          </a:xfrm>
          <a:prstGeom prst="rect">
            <a:avLst/>
          </a:prstGeom>
          <a:noFill/>
        </p:spPr>
        <p:txBody>
          <a:bodyPr wrap="square" rtlCol="0">
            <a:spAutoFit/>
          </a:bodyPr>
          <a:lstStyle/>
          <a:p>
            <a:r>
              <a:rPr lang="en-US" dirty="0" smtClean="0"/>
              <a:t>Foster Voorhees</a:t>
            </a:r>
            <a:endParaRPr lang="en-US" dirty="0"/>
          </a:p>
        </p:txBody>
      </p:sp>
    </p:spTree>
    <p:extLst>
      <p:ext uri="{BB962C8B-B14F-4D97-AF65-F5344CB8AC3E}">
        <p14:creationId xmlns:p14="http://schemas.microsoft.com/office/powerpoint/2010/main" val="169836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smtClean="0"/>
              <a:t>The Palisades were being quarried at an alarming rate, and the citizens demanded action! Then governors Roosevelt and Voorhees appointed a study established to review the palisades and the issues at hand. Recommendations were made.</a:t>
            </a:r>
            <a:endParaRPr lang="en-US" sz="3200" dirty="0"/>
          </a:p>
        </p:txBody>
      </p:sp>
      <p:sp>
        <p:nvSpPr>
          <p:cNvPr id="3" name="Title 2"/>
          <p:cNvSpPr>
            <a:spLocks noGrp="1"/>
          </p:cNvSpPr>
          <p:nvPr>
            <p:ph type="title"/>
          </p:nvPr>
        </p:nvSpPr>
        <p:spPr/>
        <p:txBody>
          <a:bodyPr>
            <a:normAutofit/>
          </a:bodyPr>
          <a:lstStyle/>
          <a:p>
            <a:r>
              <a:rPr lang="en-US" sz="5400" b="1" dirty="0" smtClean="0"/>
              <a:t>NY and NJ decide</a:t>
            </a:r>
            <a:endParaRPr lang="en-US" sz="5400" b="1" dirty="0"/>
          </a:p>
        </p:txBody>
      </p:sp>
    </p:spTree>
    <p:extLst>
      <p:ext uri="{BB962C8B-B14F-4D97-AF65-F5344CB8AC3E}">
        <p14:creationId xmlns:p14="http://schemas.microsoft.com/office/powerpoint/2010/main" val="8504112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3686</TotalTime>
  <Words>1019</Words>
  <Application>Microsoft Office PowerPoint</Application>
  <PresentationFormat>On-screen Show (4:3)</PresentationFormat>
  <Paragraphs>67</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Paper</vt:lpstr>
      <vt:lpstr>PowerPoint Presentation</vt:lpstr>
      <vt:lpstr>History of Harriman State Park</vt:lpstr>
      <vt:lpstr>Before there was a park</vt:lpstr>
      <vt:lpstr>Native Americans/ Revolutionary War</vt:lpstr>
      <vt:lpstr>Squatters and Furnaces</vt:lpstr>
      <vt:lpstr>Schools and General Stores</vt:lpstr>
      <vt:lpstr>St. John’s in the Wilderness</vt:lpstr>
      <vt:lpstr>Two Governors</vt:lpstr>
      <vt:lpstr>NY and NJ decide</vt:lpstr>
      <vt:lpstr>In 1899 the Palisades Interstate Park Commission was Established</vt:lpstr>
      <vt:lpstr>Major William A. Welch, Builder of Parks</vt:lpstr>
      <vt:lpstr>PowerPoint Presentation</vt:lpstr>
      <vt:lpstr>PowerPoint Presentation</vt:lpstr>
      <vt:lpstr>EH and Mary Harriman  create a legacy</vt:lpstr>
      <vt:lpstr>1909</vt:lpstr>
      <vt:lpstr>Harriman Expedition to Alaska </vt:lpstr>
      <vt:lpstr> Joining the trip was a group of scientists and Conservationists</vt:lpstr>
      <vt:lpstr>1913 The Land is open to the young for camping </vt:lpstr>
      <vt:lpstr>1915 Bear Mountain Inn Opens</vt:lpstr>
      <vt:lpstr>PowerPoint Presentation</vt:lpstr>
      <vt:lpstr>Boy and Girl Scouts were brand new…</vt:lpstr>
      <vt:lpstr>Boy Scouts were establishing camps</vt:lpstr>
      <vt:lpstr>Boy Scout Headquarters Lake Kanawauke</vt:lpstr>
      <vt:lpstr>1919 Uncle Bennie and the Regional Nature Museums</vt:lpstr>
      <vt:lpstr>A corner dedicated to nature</vt:lpstr>
      <vt:lpstr>By now thousands were in camp every summer</vt:lpstr>
      <vt:lpstr>1925 Frank Lutz designs a Nature Trail</vt:lpstr>
      <vt:lpstr>PowerPoint Presentation</vt:lpstr>
      <vt:lpstr>Trailside Museum and Wildlife Center opens in 1927William Carr – Director of Trailside</vt:lpstr>
      <vt:lpstr>Trailside the Early Years</vt:lpstr>
      <vt:lpstr>CCC</vt:lpstr>
      <vt:lpstr>PowerPoint Presentation</vt:lpstr>
      <vt:lpstr>PowerPoint Presentation</vt:lpstr>
      <vt:lpstr>1930’s </vt:lpstr>
      <vt:lpstr>1958 Dedication of the Parkway</vt:lpstr>
      <vt:lpstr>1980 Storm King</vt:lpstr>
      <vt:lpstr>1986</vt:lpstr>
      <vt:lpstr>1998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95 Years of Nature Eduation</dc:title>
  <dc:creator>Malone</dc:creator>
  <cp:lastModifiedBy>Malone</cp:lastModifiedBy>
  <cp:revision>108</cp:revision>
  <dcterms:created xsi:type="dcterms:W3CDTF">2015-01-26T21:23:54Z</dcterms:created>
  <dcterms:modified xsi:type="dcterms:W3CDTF">2020-08-16T00:09:45Z</dcterms:modified>
</cp:coreProperties>
</file>